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Prata" panose="020B0604020202020204" charset="-52"/>
      <p:regular r:id="rId14"/>
    </p:embeddedFont>
    <p:embeddedFont>
      <p:font typeface="Raleway" pitchFamily="2" charset="-52"/>
      <p:regular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C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214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10364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Times New Roman" panose="02020603050405020304" pitchFamily="18" charset="0"/>
              </a:rPr>
              <a:t>Христианство: этапы истории и основные идеи (Мессия, бессмертие души, воскресение)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8564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566976" y="4185642"/>
            <a:ext cx="7556421" cy="2415421"/>
          </a:xfrm>
          <a:prstGeom prst="roundRect">
            <a:avLst>
              <a:gd name="adj" fmla="val 1409"/>
            </a:avLst>
          </a:prstGeom>
          <a:solidFill>
            <a:srgbClr val="443D09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5147786"/>
            <a:ext cx="283488" cy="226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04092" y="4469129"/>
            <a:ext cx="659249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Times New Roman" panose="02020603050405020304" pitchFamily="18" charset="0"/>
              </a:rPr>
              <a:t>Христианство — одна из крупнейших мировых религий, насчитывающая около 2.4 миллиардов последователей. Его зарождение в I веке н.э. на территории Римской империи стало результатом учения Иисуса из Назарета, почитаемого как Мессия.</a:t>
            </a:r>
            <a:endParaRPr lang="en-US" sz="175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44F9E49E-C3E6-45EB-90DD-62FB1B206E7B}"/>
              </a:ext>
            </a:extLst>
          </p:cNvPr>
          <p:cNvSpPr/>
          <p:nvPr/>
        </p:nvSpPr>
        <p:spPr>
          <a:xfrm>
            <a:off x="7142186" y="7322343"/>
            <a:ext cx="659249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FFFFFF"/>
                </a:solidFill>
                <a:latin typeface="Prata" panose="020B0604020202020204" charset="-52"/>
                <a:cs typeface="Times New Roman" panose="02020603050405020304" pitchFamily="18" charset="0"/>
              </a:rPr>
              <a:t>Ваганова О.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FFFFFF"/>
                </a:solidFill>
                <a:latin typeface="Prata" panose="020B0604020202020204" charset="-52"/>
                <a:cs typeface="Times New Roman" panose="02020603050405020304" pitchFamily="18" charset="0"/>
              </a:rPr>
              <a:t>3834101/30309</a:t>
            </a:r>
            <a:endParaRPr lang="en-US" sz="1750" dirty="0">
              <a:latin typeface="Prata" panose="020B0604020202020204" charset="-5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9145"/>
            <a:ext cx="1008471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Предпосылки Возникновения: Синтез Идей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709023"/>
            <a:ext cx="130428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Зарождение христианства было подготовлено комплексом социокультурных и философских факторов, объединивших иудейские традиции и античное мышление.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1101" y="2493645"/>
            <a:ext cx="10348198" cy="446234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837465" y="6109761"/>
            <a:ext cx="3284410" cy="293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Интеллектуальное влияние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2837465" y="5076801"/>
            <a:ext cx="2347637" cy="293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Внешний контекст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2837465" y="4054274"/>
            <a:ext cx="2585825" cy="293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Внутреннее развитие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2837465" y="3021314"/>
            <a:ext cx="2347637" cy="293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Духовное влияние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93790" y="7160062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ED18C2D-B424-E820-6093-AA101A249B0E}"/>
              </a:ext>
            </a:extLst>
          </p:cNvPr>
          <p:cNvSpPr/>
          <p:nvPr/>
        </p:nvSpPr>
        <p:spPr>
          <a:xfrm>
            <a:off x="11746525" y="7115908"/>
            <a:ext cx="2883877" cy="1113692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4F7AF22-0DE2-EA10-541C-3CDAD25A4927}"/>
              </a:ext>
            </a:extLst>
          </p:cNvPr>
          <p:cNvSpPr/>
          <p:nvPr/>
        </p:nvSpPr>
        <p:spPr>
          <a:xfrm>
            <a:off x="11746525" y="7115908"/>
            <a:ext cx="2883877" cy="1113692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 0"/>
          <p:cNvSpPr/>
          <p:nvPr/>
        </p:nvSpPr>
        <p:spPr>
          <a:xfrm>
            <a:off x="793790" y="24448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07237"/>
            <a:ext cx="130428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Христианство прошло сложный путь от небольшой иудейской секты до мировой религии, сформировавшей целую цивилизацию. Оно предложило человечеству целостную картину мира, в центре которой находится любящий Бог, пославший своего Сына, Мессию, для спасения людей. Идеи бессмертия души и воскресения, основанные на вере в воскресшего Христа, ответили на самые глубокие экзистенциальные вопросы о жизни, смерти и смысле бытия, даровав надежду и став мощным фундаментом для развития культуры, искусства и нравственности на протяжении двух тысячелетий.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1C30321-BAA1-145E-7427-AB485C6A9B22}"/>
              </a:ext>
            </a:extLst>
          </p:cNvPr>
          <p:cNvSpPr/>
          <p:nvPr/>
        </p:nvSpPr>
        <p:spPr>
          <a:xfrm>
            <a:off x="11746525" y="7115908"/>
            <a:ext cx="2883877" cy="1113692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 0"/>
          <p:cNvSpPr/>
          <p:nvPr/>
        </p:nvSpPr>
        <p:spPr>
          <a:xfrm>
            <a:off x="788670" y="619720"/>
            <a:ext cx="9209723" cy="923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250"/>
              </a:lnSpc>
              <a:buNone/>
            </a:pPr>
            <a:r>
              <a:rPr lang="en-US" sz="5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Times New Roman" panose="02020603050405020304" pitchFamily="18" charset="0"/>
              </a:rPr>
              <a:t>Актуальность и Влияние</a:t>
            </a:r>
            <a:endParaRPr lang="en-US" sz="5800" dirty="0"/>
          </a:p>
        </p:txBody>
      </p:sp>
      <p:sp>
        <p:nvSpPr>
          <p:cNvPr id="3" name="Text 1"/>
          <p:cNvSpPr/>
          <p:nvPr/>
        </p:nvSpPr>
        <p:spPr>
          <a:xfrm>
            <a:off x="554208" y="2771913"/>
            <a:ext cx="6944082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Times New Roman" panose="02020603050405020304" pitchFamily="18" charset="0"/>
              </a:rPr>
              <a:t>Глобальное распространение: Христианство стало основой цивилизации в Европе, Америке и оказало влияние на мировую культуру.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554208" y="3874074"/>
            <a:ext cx="6944082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Times New Roman" panose="02020603050405020304" pitchFamily="18" charset="0"/>
              </a:rPr>
              <a:t>Изменение мировоззрения: Ключевые идеи (вера в Мессию, бессмертие души, воскресение) радикально трансформировали представления о жизни, смерти и смысле существования.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554208" y="5318660"/>
            <a:ext cx="6944082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Times New Roman" panose="02020603050405020304" pitchFamily="18" charset="0"/>
              </a:rPr>
              <a:t>Влияние на этику и философию: Заповеди любви к Богу и ближнему легли в основу западной этики и оказали значительное влияние на развитие философии.</a:t>
            </a:r>
            <a:endParaRPr lang="en-US" sz="16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387" y="1776660"/>
            <a:ext cx="6156805" cy="61568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027A252A-7363-6A16-4BFA-286B13273D49}"/>
              </a:ext>
            </a:extLst>
          </p:cNvPr>
          <p:cNvSpPr/>
          <p:nvPr/>
        </p:nvSpPr>
        <p:spPr>
          <a:xfrm>
            <a:off x="11746525" y="7115908"/>
            <a:ext cx="2883877" cy="1113692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 0"/>
          <p:cNvSpPr/>
          <p:nvPr/>
        </p:nvSpPr>
        <p:spPr>
          <a:xfrm>
            <a:off x="793790" y="772716"/>
            <a:ext cx="11723370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Этапы Становления Христианства (I-V века н.э.)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1760696"/>
            <a:ext cx="130428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История христианства до V века — это путь от тайной секты до государственной религии.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303770" y="2285881"/>
            <a:ext cx="22860" cy="5170884"/>
          </a:xfrm>
          <a:prstGeom prst="roundRect">
            <a:avLst>
              <a:gd name="adj" fmla="val 126512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Shape 3"/>
          <p:cNvSpPr/>
          <p:nvPr/>
        </p:nvSpPr>
        <p:spPr>
          <a:xfrm>
            <a:off x="6542782" y="2491264"/>
            <a:ext cx="578406" cy="22860"/>
          </a:xfrm>
          <a:prstGeom prst="roundRect">
            <a:avLst>
              <a:gd name="adj" fmla="val 126512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Shape 4"/>
          <p:cNvSpPr/>
          <p:nvPr/>
        </p:nvSpPr>
        <p:spPr>
          <a:xfrm>
            <a:off x="7098328" y="2285881"/>
            <a:ext cx="433745" cy="433745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5"/>
          <p:cNvSpPr/>
          <p:nvPr/>
        </p:nvSpPr>
        <p:spPr>
          <a:xfrm>
            <a:off x="7170539" y="2321957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793790" y="2352080"/>
            <a:ext cx="5557480" cy="602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 век: Становление и Актуальная Эсхатология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93790" y="3070146"/>
            <a:ext cx="5557480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Апостолы проповедуют воскресение Христа. Общины ожидают скорого Второго пришествия. Формируются первые тексты: Евангелия и Послания. Тайные собрания (агапы).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7509212" y="3647956"/>
            <a:ext cx="578406" cy="22860"/>
          </a:xfrm>
          <a:prstGeom prst="roundRect">
            <a:avLst>
              <a:gd name="adj" fmla="val 126512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Shape 9"/>
          <p:cNvSpPr/>
          <p:nvPr/>
        </p:nvSpPr>
        <p:spPr>
          <a:xfrm>
            <a:off x="7098328" y="3442573"/>
            <a:ext cx="433745" cy="433745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10"/>
          <p:cNvSpPr/>
          <p:nvPr/>
        </p:nvSpPr>
        <p:spPr>
          <a:xfrm>
            <a:off x="7170539" y="3478649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8279130" y="3508772"/>
            <a:ext cx="463379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II-III века: Приспособление и Гонения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8279130" y="3925610"/>
            <a:ext cx="5557480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Христианство распространяется, но сталкивается с жестокими гонениями (Нерон, Деций). Мужество мучеников привлекает новых последователей. Формируется церковная иерархия (епископы, пресвитеры).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6542782" y="4894540"/>
            <a:ext cx="578406" cy="22860"/>
          </a:xfrm>
          <a:prstGeom prst="roundRect">
            <a:avLst>
              <a:gd name="adj" fmla="val 126512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Shape 14"/>
          <p:cNvSpPr/>
          <p:nvPr/>
        </p:nvSpPr>
        <p:spPr>
          <a:xfrm>
            <a:off x="7098328" y="4689158"/>
            <a:ext cx="433745" cy="433745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7" name="Text 15"/>
          <p:cNvSpPr/>
          <p:nvPr/>
        </p:nvSpPr>
        <p:spPr>
          <a:xfrm>
            <a:off x="7170539" y="4725233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6"/>
          <p:cNvSpPr/>
          <p:nvPr/>
        </p:nvSpPr>
        <p:spPr>
          <a:xfrm>
            <a:off x="3430072" y="4755356"/>
            <a:ext cx="292119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313 г.: Миланский Эдикт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93790" y="5172194"/>
            <a:ext cx="555748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Император Константин дарует свободу вероисповедания. Переломный момент в истории христианства.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509212" y="5945624"/>
            <a:ext cx="578406" cy="22860"/>
          </a:xfrm>
          <a:prstGeom prst="roundRect">
            <a:avLst>
              <a:gd name="adj" fmla="val 126512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1" name="Shape 19"/>
          <p:cNvSpPr/>
          <p:nvPr/>
        </p:nvSpPr>
        <p:spPr>
          <a:xfrm>
            <a:off x="7098328" y="5740241"/>
            <a:ext cx="433745" cy="433745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2" name="Text 20"/>
          <p:cNvSpPr/>
          <p:nvPr/>
        </p:nvSpPr>
        <p:spPr>
          <a:xfrm>
            <a:off x="7170539" y="5776317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1"/>
          <p:cNvSpPr/>
          <p:nvPr/>
        </p:nvSpPr>
        <p:spPr>
          <a:xfrm>
            <a:off x="8279130" y="5806440"/>
            <a:ext cx="543032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IV-V века: Официальный Статус и Догматика</a:t>
            </a:r>
            <a:endParaRPr lang="en-US" sz="1850" dirty="0"/>
          </a:p>
        </p:txBody>
      </p:sp>
      <p:sp>
        <p:nvSpPr>
          <p:cNvPr id="24" name="Text 22"/>
          <p:cNvSpPr/>
          <p:nvPr/>
        </p:nvSpPr>
        <p:spPr>
          <a:xfrm>
            <a:off x="8279130" y="6223278"/>
            <a:ext cx="5557480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380 году становится государственной религией Римской империи. Вселенские соборы формулируют основные догматы (Троица, природа Христа). Христианство становится мощной общественной силой.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761A7AA-96D0-CFB9-CA69-E7FC531102DA}"/>
              </a:ext>
            </a:extLst>
          </p:cNvPr>
          <p:cNvSpPr/>
          <p:nvPr/>
        </p:nvSpPr>
        <p:spPr>
          <a:xfrm>
            <a:off x="11746525" y="7115908"/>
            <a:ext cx="2883877" cy="1113692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 0"/>
          <p:cNvSpPr/>
          <p:nvPr/>
        </p:nvSpPr>
        <p:spPr>
          <a:xfrm>
            <a:off x="793790" y="644843"/>
            <a:ext cx="8498086" cy="510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 Век: Время Ожидания и Формирования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93790" y="1563410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Начальный период характеризовался верой в скорое наступление Царства Божьего и тайной общинной жизнью.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89" y="2350696"/>
            <a:ext cx="5067748" cy="506774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217682" y="2349222"/>
            <a:ext cx="3711178" cy="2727603"/>
          </a:xfrm>
          <a:prstGeom prst="roundRect">
            <a:avLst>
              <a:gd name="adj" fmla="val 1123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755" y="2553295"/>
            <a:ext cx="612338" cy="612338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0109" y="2687241"/>
            <a:ext cx="275511" cy="34444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421755" y="3369707"/>
            <a:ext cx="284464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Проповедь Апостолов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421755" y="3892629"/>
            <a:ext cx="330303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Учение о воскресшем Спасителе распространяется среди иудеев и язычников.</a:t>
            </a: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10132933" y="2349222"/>
            <a:ext cx="3711178" cy="2727603"/>
          </a:xfrm>
          <a:prstGeom prst="roundRect">
            <a:avLst>
              <a:gd name="adj" fmla="val 1123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37006" y="2553295"/>
            <a:ext cx="612338" cy="612338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05361" y="2687241"/>
            <a:ext cx="275511" cy="344448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10337006" y="3369707"/>
            <a:ext cx="2677597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Создание Евангелий</a:t>
            </a:r>
            <a:endParaRPr lang="en-US" sz="2000" dirty="0"/>
          </a:p>
        </p:txBody>
      </p:sp>
      <p:sp>
        <p:nvSpPr>
          <p:cNvPr id="14" name="Text 7"/>
          <p:cNvSpPr/>
          <p:nvPr/>
        </p:nvSpPr>
        <p:spPr>
          <a:xfrm>
            <a:off x="10337006" y="3892629"/>
            <a:ext cx="330303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Запись свидетельств о жизни, учении и воскресении Христа.</a:t>
            </a: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>
            <a:off x="6217682" y="5280898"/>
            <a:ext cx="7626429" cy="2074188"/>
          </a:xfrm>
          <a:prstGeom prst="roundRect">
            <a:avLst>
              <a:gd name="adj" fmla="val 1476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21755" y="5484971"/>
            <a:ext cx="612338" cy="612338"/>
          </a:xfrm>
          <a:prstGeom prst="rect">
            <a:avLst/>
          </a:prstGeom>
        </p:spPr>
      </p:pic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90109" y="5618917"/>
            <a:ext cx="275511" cy="344448"/>
          </a:xfrm>
          <a:prstGeom prst="rect">
            <a:avLst/>
          </a:prstGeom>
        </p:spPr>
      </p:pic>
      <p:sp>
        <p:nvSpPr>
          <p:cNvPr id="18" name="Text 9"/>
          <p:cNvSpPr/>
          <p:nvPr/>
        </p:nvSpPr>
        <p:spPr>
          <a:xfrm>
            <a:off x="6421755" y="6301383"/>
            <a:ext cx="313848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Общие Трапезы (Агапы)</a:t>
            </a:r>
            <a:endParaRPr lang="en-US" sz="2000" dirty="0"/>
          </a:p>
        </p:txBody>
      </p:sp>
      <p:sp>
        <p:nvSpPr>
          <p:cNvPr id="19" name="Text 10"/>
          <p:cNvSpPr/>
          <p:nvPr/>
        </p:nvSpPr>
        <p:spPr>
          <a:xfrm>
            <a:off x="6421755" y="6824305"/>
            <a:ext cx="721828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Воспоминание о Тайной вечере и укрепление общинных связей.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5208"/>
            <a:ext cx="7556421" cy="963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II-III века: Испытания и Укрепление Церкви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6280190" y="1895951"/>
            <a:ext cx="755642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Период гонений, который парадоксальным образом способствовал росту популярности христианства и формированию его структуры.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280190" y="2729508"/>
            <a:ext cx="3681770" cy="2450187"/>
          </a:xfrm>
          <a:prstGeom prst="roundRect">
            <a:avLst>
              <a:gd name="adj" fmla="val 4478"/>
            </a:avLst>
          </a:prstGeom>
          <a:solidFill>
            <a:srgbClr val="1B1C1D"/>
          </a:solidFill>
          <a:ln w="22860">
            <a:solidFill>
              <a:srgbClr val="535455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7330" y="2729508"/>
            <a:ext cx="91440" cy="245018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64392" y="2945130"/>
            <a:ext cx="289202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Гонения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6564392" y="3422213"/>
            <a:ext cx="3181945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Римские власти видели в отказе от культа императора угрозу государственному строю. Жестокие репрессии против христиан.</a:t>
            </a:r>
            <a:endParaRPr lang="en-US" sz="1500" dirty="0"/>
          </a:p>
        </p:txBody>
      </p:sp>
      <p:sp>
        <p:nvSpPr>
          <p:cNvPr id="9" name="Shape 5"/>
          <p:cNvSpPr/>
          <p:nvPr/>
        </p:nvSpPr>
        <p:spPr>
          <a:xfrm>
            <a:off x="10154722" y="2729508"/>
            <a:ext cx="3681889" cy="2450187"/>
          </a:xfrm>
          <a:prstGeom prst="roundRect">
            <a:avLst>
              <a:gd name="adj" fmla="val 4478"/>
            </a:avLst>
          </a:prstGeom>
          <a:solidFill>
            <a:srgbClr val="1B1C1D"/>
          </a:solidFill>
          <a:ln w="22860">
            <a:solidFill>
              <a:srgbClr val="535455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1862" y="2729508"/>
            <a:ext cx="91440" cy="245018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438924" y="2945130"/>
            <a:ext cx="289202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Подвиг Мучеников</a:t>
            </a:r>
            <a:endParaRPr lang="en-US" sz="2250" dirty="0"/>
          </a:p>
        </p:txBody>
      </p:sp>
      <p:sp>
        <p:nvSpPr>
          <p:cNvPr id="12" name="Text 7"/>
          <p:cNvSpPr/>
          <p:nvPr/>
        </p:nvSpPr>
        <p:spPr>
          <a:xfrm>
            <a:off x="10438924" y="3422213"/>
            <a:ext cx="3182064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Мужество тех, кто принял смерть за веру, привлекало новых последователей и стало основой для </a:t>
            </a:r>
            <a:r>
              <a:rPr lang="en-US" sz="1500" dirty="0">
                <a:solidFill>
                  <a:srgbClr val="EEE27D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культа святых</a:t>
            </a: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500" dirty="0"/>
          </a:p>
        </p:txBody>
      </p:sp>
      <p:sp>
        <p:nvSpPr>
          <p:cNvPr id="13" name="Shape 8"/>
          <p:cNvSpPr/>
          <p:nvPr/>
        </p:nvSpPr>
        <p:spPr>
          <a:xfrm>
            <a:off x="6280190" y="5372457"/>
            <a:ext cx="3681770" cy="2141815"/>
          </a:xfrm>
          <a:prstGeom prst="roundRect">
            <a:avLst>
              <a:gd name="adj" fmla="val 5123"/>
            </a:avLst>
          </a:prstGeom>
          <a:solidFill>
            <a:srgbClr val="1B1C1D"/>
          </a:solidFill>
          <a:ln w="22860">
            <a:solidFill>
              <a:srgbClr val="535455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7330" y="5372457"/>
            <a:ext cx="91440" cy="2141815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6564392" y="5588079"/>
            <a:ext cx="3125272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Церковная Иерархия</a:t>
            </a:r>
            <a:endParaRPr lang="en-US" sz="2250" dirty="0"/>
          </a:p>
        </p:txBody>
      </p:sp>
      <p:sp>
        <p:nvSpPr>
          <p:cNvPr id="16" name="Text 10"/>
          <p:cNvSpPr/>
          <p:nvPr/>
        </p:nvSpPr>
        <p:spPr>
          <a:xfrm>
            <a:off x="6564392" y="6065163"/>
            <a:ext cx="3181945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Для управления растущими общинами формируется четкая структура: епископы, пресвитеры, диаконы.</a:t>
            </a:r>
            <a:endParaRPr lang="en-US" sz="15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9D285B0-2B70-D3FE-656C-F8F20F541E28}"/>
              </a:ext>
            </a:extLst>
          </p:cNvPr>
          <p:cNvSpPr/>
          <p:nvPr/>
        </p:nvSpPr>
        <p:spPr>
          <a:xfrm>
            <a:off x="11746525" y="7115908"/>
            <a:ext cx="2883877" cy="1113692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2374"/>
            <a:ext cx="111767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IV-V века: Триумф и Догматическое Оформление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87297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 получением официального статуса христианство окончательно формируется как институциональная и доктринальная сила.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80748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Свобода Вероисповедания (313 г.)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925497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Миланский эдикт Константина прекращает гонения, интегрируя церковь в политическую структуру империи.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4080748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Государственная Религия (380 г.)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235893" y="4925497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Император Феодосий I объявляет христианство официальной религией, делая его опорой государства.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677995" y="4080748"/>
            <a:ext cx="28901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Вселенские Соборы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77995" y="4571167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На соборах утверждаются ключевые догматы: учение о Троице и богочеловеческой природе Иисуса Христа.</a:t>
            </a:r>
            <a:endParaRPr lang="en-US" sz="17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4295714-AF09-6E9C-90B5-328F6D50F04A}"/>
              </a:ext>
            </a:extLst>
          </p:cNvPr>
          <p:cNvSpPr/>
          <p:nvPr/>
        </p:nvSpPr>
        <p:spPr>
          <a:xfrm>
            <a:off x="11746525" y="7115908"/>
            <a:ext cx="2883877" cy="1113692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79408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Ключевые Доктрины Христианства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38553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Центральные идеи, которые придали христианству уникальность и духовную силу.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280190" y="2879884"/>
            <a:ext cx="725805" cy="1335762"/>
          </a:xfrm>
          <a:prstGeom prst="roundRect">
            <a:avLst>
              <a:gd name="adj" fmla="val 36002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3"/>
          <p:cNvSpPr/>
          <p:nvPr/>
        </p:nvSpPr>
        <p:spPr>
          <a:xfrm>
            <a:off x="6507004" y="337768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7187446" y="3061335"/>
            <a:ext cx="327767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Иисус как Мессия (Христос)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187446" y="3453646"/>
            <a:ext cx="664916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Центральная фигура. Не политический освободитель, а Спаситель, искупивший грехи человечества своей жертвой на кресте.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6280190" y="4397097"/>
            <a:ext cx="725805" cy="1335762"/>
          </a:xfrm>
          <a:prstGeom prst="roundRect">
            <a:avLst>
              <a:gd name="adj" fmla="val 36002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7"/>
          <p:cNvSpPr/>
          <p:nvPr/>
        </p:nvSpPr>
        <p:spPr>
          <a:xfrm>
            <a:off x="6507004" y="489489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7187446" y="457854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Бессмертие Души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187446" y="4970859"/>
            <a:ext cx="664916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Человек состоит из тленного тела и бессмертной души (духовная сущность). Смерть — это не конец, а суд и переход к вечности (Рай или Ад).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280190" y="5914311"/>
            <a:ext cx="725805" cy="1335762"/>
          </a:xfrm>
          <a:prstGeom prst="roundRect">
            <a:avLst>
              <a:gd name="adj" fmla="val 360021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6507004" y="641211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187446" y="609576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Воскресение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187446" y="6488073"/>
            <a:ext cx="664916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Краеугольный камень веры. Воскресение Христа — залог всеобщего воскресения мертвых при Втором пришествии.</a:t>
            </a:r>
            <a:endParaRPr lang="en-US" sz="14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B8AAA1E-0D0B-3BDC-60DF-776CC5B678CD}"/>
              </a:ext>
            </a:extLst>
          </p:cNvPr>
          <p:cNvSpPr/>
          <p:nvPr/>
        </p:nvSpPr>
        <p:spPr>
          <a:xfrm>
            <a:off x="11746525" y="7115908"/>
            <a:ext cx="2883877" cy="1113692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96954"/>
            <a:ext cx="65148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Мессия: От Ожидания до Искупления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1048941" y="3104912"/>
            <a:ext cx="7301270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отличие от иудейских ожиданий царя-освободителя, христианство понимает миссию Мессии как </a:t>
            </a:r>
            <a:r>
              <a:rPr lang="en-US" sz="13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всеобщее спасение от греха и смерти</a:t>
            </a: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793790" y="2913578"/>
            <a:ext cx="22860" cy="927021"/>
          </a:xfrm>
          <a:prstGeom prst="rect">
            <a:avLst/>
          </a:prstGeom>
          <a:solidFill>
            <a:srgbClr val="EEE27D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3"/>
          <p:cNvSpPr/>
          <p:nvPr/>
        </p:nvSpPr>
        <p:spPr>
          <a:xfrm>
            <a:off x="793790" y="4201954"/>
            <a:ext cx="2941320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Богочеловек и Жертва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93790" y="4690824"/>
            <a:ext cx="35706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Иисус, Сын Божий, добровольно принял смерть на кресте, чтобы искупить грехи всего человечества. Его жизнь и заповеди служат нравственным идеалом.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4787146" y="4201954"/>
            <a:ext cx="2583775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Основа Вероучения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787146" y="4690824"/>
            <a:ext cx="35706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Вера в Иисуса как Христа (</a:t>
            </a:r>
            <a:r>
              <a:rPr lang="en-US" sz="1300" dirty="0">
                <a:solidFill>
                  <a:srgbClr val="EEE27D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Помазанника Божьего</a:t>
            </a: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) является фундаментальной истиной, определяющей всё христианское мировоззрение.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2242"/>
            <a:ext cx="864441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Бессмертие Души и Ответственность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7628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Идея бессмертия души придает земной жизни высший смысл и налагает моральную ответственность.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721060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1B1C1D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690580"/>
            <a:ext cx="4196358" cy="12192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688" y="3380899"/>
            <a:ext cx="680442" cy="680442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5761" y="3551039"/>
            <a:ext cx="272177" cy="3401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51084" y="4288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Образ Божий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51084" y="4778454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Человек создан по образу и подобию Божьему, что включает его духовную, бессмертную сущность — душу.</a:t>
            </a:r>
            <a:endParaRPr lang="en-US" sz="1750" dirty="0"/>
          </a:p>
        </p:txBody>
      </p:sp>
      <p:sp>
        <p:nvSpPr>
          <p:cNvPr id="10" name="Shape 5"/>
          <p:cNvSpPr/>
          <p:nvPr/>
        </p:nvSpPr>
        <p:spPr>
          <a:xfrm>
            <a:off x="5216962" y="3721060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1B1C1D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690580"/>
            <a:ext cx="4196358" cy="12192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860" y="3380899"/>
            <a:ext cx="680442" cy="680442"/>
          </a:xfrm>
          <a:prstGeom prst="rect">
            <a:avLst/>
          </a:prstGeom>
        </p:spPr>
      </p:pic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933" y="3551039"/>
            <a:ext cx="272177" cy="340162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5474256" y="4288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Посмертный Суд</a:t>
            </a:r>
            <a:endParaRPr lang="en-US" sz="2200" dirty="0"/>
          </a:p>
        </p:txBody>
      </p:sp>
      <p:sp>
        <p:nvSpPr>
          <p:cNvPr id="15" name="Text 7"/>
          <p:cNvSpPr/>
          <p:nvPr/>
        </p:nvSpPr>
        <p:spPr>
          <a:xfrm>
            <a:off x="5474256" y="477845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После смерти душа предстает перед Божьим судом, где решается ее вечная участь.</a:t>
            </a:r>
            <a:endParaRPr lang="en-US" sz="1750" dirty="0"/>
          </a:p>
        </p:txBody>
      </p:sp>
      <p:sp>
        <p:nvSpPr>
          <p:cNvPr id="16" name="Shape 8"/>
          <p:cNvSpPr/>
          <p:nvPr/>
        </p:nvSpPr>
        <p:spPr>
          <a:xfrm>
            <a:off x="9640133" y="3721060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1B1C1D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690580"/>
            <a:ext cx="4196358" cy="121920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8032" y="3380899"/>
            <a:ext cx="680442" cy="680442"/>
          </a:xfrm>
          <a:prstGeom prst="rect">
            <a:avLst/>
          </a:prstGeom>
        </p:spPr>
      </p:pic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02105" y="3551039"/>
            <a:ext cx="272177" cy="340162"/>
          </a:xfrm>
          <a:prstGeom prst="rect">
            <a:avLst/>
          </a:prstGeom>
        </p:spPr>
      </p:pic>
      <p:sp>
        <p:nvSpPr>
          <p:cNvPr id="20" name="Text 9"/>
          <p:cNvSpPr/>
          <p:nvPr/>
        </p:nvSpPr>
        <p:spPr>
          <a:xfrm>
            <a:off x="9897427" y="4288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Вечность</a:t>
            </a:r>
            <a:endParaRPr lang="en-US" sz="2200" dirty="0"/>
          </a:p>
        </p:txBody>
      </p:sp>
      <p:sp>
        <p:nvSpPr>
          <p:cNvPr id="21" name="Text 10"/>
          <p:cNvSpPr/>
          <p:nvPr/>
        </p:nvSpPr>
        <p:spPr>
          <a:xfrm>
            <a:off x="9897427" y="4778454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Возможность блаженства в Раю (единение с Богом) или муки в Аду (разлука с Ним).</a:t>
            </a:r>
            <a:endParaRPr lang="en-US" sz="1750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F308579F-A181-B39D-18E9-567EDC81FFE6}"/>
              </a:ext>
            </a:extLst>
          </p:cNvPr>
          <p:cNvSpPr/>
          <p:nvPr/>
        </p:nvSpPr>
        <p:spPr>
          <a:xfrm>
            <a:off x="11746525" y="7115908"/>
            <a:ext cx="2883877" cy="1113692"/>
          </a:xfrm>
          <a:prstGeom prst="rect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843</Words>
  <Application>Microsoft Office PowerPoint</Application>
  <PresentationFormat>Произвольный</PresentationFormat>
  <Paragraphs>90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Raleway</vt:lpstr>
      <vt:lpstr>Prata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Олька В</cp:lastModifiedBy>
  <cp:revision>3</cp:revision>
  <dcterms:created xsi:type="dcterms:W3CDTF">2025-10-09T20:39:05Z</dcterms:created>
  <dcterms:modified xsi:type="dcterms:W3CDTF">2025-10-09T20:47:18Z</dcterms:modified>
</cp:coreProperties>
</file>